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71" r:id="rId4"/>
    <p:sldId id="272" r:id="rId5"/>
    <p:sldId id="281" r:id="rId6"/>
    <p:sldId id="282" r:id="rId7"/>
    <p:sldId id="275" r:id="rId8"/>
    <p:sldId id="276" r:id="rId9"/>
    <p:sldId id="284" r:id="rId10"/>
    <p:sldId id="278" r:id="rId11"/>
    <p:sldId id="279" r:id="rId12"/>
  </p:sldIdLst>
  <p:sldSz cx="9144000" cy="6858000" type="screen4x3"/>
  <p:notesSz cx="6669088" cy="97536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3399"/>
    <a:srgbClr val="BCA41E"/>
    <a:srgbClr val="AA951C"/>
    <a:srgbClr val="CC691A"/>
    <a:srgbClr val="336600"/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4" autoAdjust="0"/>
    <p:restoredTop sz="94731" autoAdjust="0"/>
  </p:normalViewPr>
  <p:slideViewPr>
    <p:cSldViewPr>
      <p:cViewPr varScale="1">
        <p:scale>
          <a:sx n="69" d="100"/>
          <a:sy n="69" d="100"/>
        </p:scale>
        <p:origin x="-153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>
            <a:lvl1pPr defTabSz="898525">
              <a:defRPr sz="1200"/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96938" y="731838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32325"/>
            <a:ext cx="4891088" cy="43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6238"/>
            <a:ext cx="289083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b" anchorCtr="0" compatLnSpc="1">
            <a:prstTxWarp prst="textNoShape">
              <a:avLst/>
            </a:prstTxWarp>
          </a:bodyPr>
          <a:lstStyle>
            <a:lvl1pPr defTabSz="898525">
              <a:defRPr sz="12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266238"/>
            <a:ext cx="2890838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913" tIns="44956" rIns="89913" bIns="44956" numCol="1" anchor="b" anchorCtr="0" compatLnSpc="1">
            <a:prstTxWarp prst="textNoShape">
              <a:avLst/>
            </a:prstTxWarp>
          </a:bodyPr>
          <a:lstStyle>
            <a:lvl1pPr algn="r" defTabSz="898525">
              <a:defRPr sz="1200"/>
            </a:lvl1pPr>
          </a:lstStyle>
          <a:p>
            <a:fld id="{CE11115B-7753-4AAE-9E1D-BC49A719521B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68" name="Picture 12" descr="Innenseite_wei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82100" cy="6877050"/>
          </a:xfrm>
          <a:prstGeom prst="rect">
            <a:avLst/>
          </a:prstGeom>
          <a:noFill/>
        </p:spPr>
      </p:pic>
      <p:sp>
        <p:nvSpPr>
          <p:cNvPr id="12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814513"/>
            <a:ext cx="7772400" cy="1470025"/>
          </a:xfrm>
        </p:spPr>
        <p:txBody>
          <a:bodyPr/>
          <a:lstStyle>
            <a:lvl1pPr algn="ctr">
              <a:defRPr sz="4000">
                <a:solidFill>
                  <a:srgbClr val="003399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44913"/>
            <a:ext cx="6400800" cy="620712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GB"/>
              <a:t>Click to edit Master subtitle style</a:t>
            </a:r>
          </a:p>
          <a:p>
            <a:endParaRPr lang="en-GB"/>
          </a:p>
        </p:txBody>
      </p:sp>
      <p:sp>
        <p:nvSpPr>
          <p:cNvPr id="12186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53213" y="6497638"/>
            <a:ext cx="2133600" cy="268287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B325BBCD-5595-437A-A85B-653C8B830FC4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21869" name="Picture 13" descr="ecblogo-new_EN_2c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3013" y="149225"/>
            <a:ext cx="1547812" cy="661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7CB915-D8B5-42F6-998A-F54737BDCA3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85738"/>
            <a:ext cx="2057400" cy="5940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5738"/>
            <a:ext cx="6019800" cy="5940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A13010-F274-4A50-806B-4E9C192757D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2439AE-AA06-414A-85F7-CA1C1602631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7D6567-83B4-4776-9FF9-51BDD4D880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BD20EF2-2A82-4EBC-AF13-256C3D5EB43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46CF662-4351-4FAE-908B-086B56C67D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D85A24-FB92-43A8-9538-52FDAFC6EA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5B2A4B-C7DC-4BD0-812D-25ED298ECCD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FE1618-D7E5-41A6-9483-A14660F2B04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919F2C4-2400-43C8-B665-3C44E941086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" name="Picture 20" descr="Innenseite_weis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82100" cy="6877050"/>
          </a:xfrm>
          <a:prstGeom prst="rect">
            <a:avLst/>
          </a:prstGeom>
          <a:noFill/>
        </p:spPr>
      </p:pic>
      <p:sp>
        <p:nvSpPr>
          <p:cNvPr id="1041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5738"/>
            <a:ext cx="8229600" cy="72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65024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003399"/>
                </a:solidFill>
                <a:latin typeface="+mn-lt"/>
              </a:defRPr>
            </a:lvl1pPr>
          </a:lstStyle>
          <a:p>
            <a:fld id="{A0B91621-1A15-4FB7-A37E-BD50151C2AA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Gill Sans MT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 b="1">
          <a:solidFill>
            <a:srgbClr val="0033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0033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0033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ncipalglobalindicators.org/default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osis.kr/http:/kosis.kr/nsportal/bulletin/html/index_eng.html#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125538"/>
            <a:ext cx="9144000" cy="2232025"/>
          </a:xfrm>
        </p:spPr>
        <p:txBody>
          <a:bodyPr/>
          <a:lstStyle/>
          <a:p>
            <a:pPr>
              <a:spcBef>
                <a:spcPct val="30000"/>
              </a:spcBef>
            </a:pPr>
            <a:r>
              <a:rPr lang="en-GB" sz="3400">
                <a:solidFill>
                  <a:srgbClr val="990000"/>
                </a:solidFill>
              </a:rPr>
              <a:t>Briefing on the work of the Inter-Agency Group on Economic and Financial Statistics</a:t>
            </a:r>
            <a:br>
              <a:rPr lang="en-GB" sz="3400">
                <a:solidFill>
                  <a:srgbClr val="990000"/>
                </a:solidFill>
              </a:rPr>
            </a:br>
            <a:r>
              <a:rPr lang="en-GB" sz="1600">
                <a:solidFill>
                  <a:srgbClr val="990000"/>
                </a:solidFill>
              </a:rPr>
              <a:t/>
            </a:r>
            <a:br>
              <a:rPr lang="en-GB" sz="1600">
                <a:solidFill>
                  <a:srgbClr val="990000"/>
                </a:solidFill>
              </a:rPr>
            </a:br>
            <a:r>
              <a:rPr lang="en-GB" sz="3400">
                <a:solidFill>
                  <a:srgbClr val="CC691A"/>
                </a:solidFill>
              </a:rPr>
              <a:t> </a:t>
            </a:r>
            <a:r>
              <a:rPr lang="en-GB" sz="3200">
                <a:solidFill>
                  <a:srgbClr val="990000"/>
                </a:solidFill>
              </a:rPr>
              <a:t>- Envisaged Developments -  </a:t>
            </a:r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716338"/>
            <a:ext cx="7345362" cy="129698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/>
              <a:t>Werner Bier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/>
              <a:t>Deputy Director General Statistics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/>
              <a:t>European Central Bank</a:t>
            </a:r>
          </a:p>
        </p:txBody>
      </p:sp>
      <p:sp>
        <p:nvSpPr>
          <p:cNvPr id="145415" name="Text Box 7"/>
          <p:cNvSpPr txBox="1">
            <a:spLocks noChangeArrowheads="1"/>
          </p:cNvSpPr>
          <p:nvPr/>
        </p:nvSpPr>
        <p:spPr bwMode="auto">
          <a:xfrm>
            <a:off x="539750" y="5373688"/>
            <a:ext cx="7993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000" b="1">
                <a:solidFill>
                  <a:srgbClr val="003399"/>
                </a:solidFill>
                <a:latin typeface="Gill Sans MT" pitchFamily="34" charset="0"/>
              </a:rPr>
              <a:t>United Nations Statistical Commission 2011 Side Event</a:t>
            </a:r>
          </a:p>
          <a:p>
            <a:pPr algn="ctr"/>
            <a:r>
              <a:rPr lang="en-GB" sz="2000" b="1">
                <a:solidFill>
                  <a:srgbClr val="003399"/>
                </a:solidFill>
                <a:latin typeface="Gill Sans MT" pitchFamily="34" charset="0"/>
              </a:rPr>
              <a:t>New York, 23 February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5A861-77B2-4A73-9992-694B9D81E4A0}" type="slidenum">
              <a:rPr lang="en-GB"/>
              <a:pPr/>
              <a:t>10</a:t>
            </a:fld>
            <a:endParaRPr lang="en-GB"/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35975" cy="981075"/>
          </a:xfrm>
        </p:spPr>
        <p:txBody>
          <a:bodyPr/>
          <a:lstStyle/>
          <a:p>
            <a:r>
              <a:rPr lang="en-GB" sz="2800"/>
              <a:t>Harmonised reporting templates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642350" cy="5256212"/>
          </a:xfrm>
        </p:spPr>
        <p:txBody>
          <a:bodyPr/>
          <a:lstStyle/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GB"/>
              <a:t>The international statistical standards/methodologies need complementary </a:t>
            </a:r>
            <a:r>
              <a:rPr lang="en-GB">
                <a:solidFill>
                  <a:srgbClr val="990000"/>
                </a:solidFill>
              </a:rPr>
              <a:t>implementation programmes </a:t>
            </a:r>
            <a:r>
              <a:rPr lang="en-GB"/>
              <a:t>i.e. </a:t>
            </a:r>
            <a:r>
              <a:rPr lang="en-GB">
                <a:solidFill>
                  <a:srgbClr val="990000"/>
                </a:solidFill>
              </a:rPr>
              <a:t>reporting templates</a:t>
            </a:r>
            <a:r>
              <a:rPr lang="en-GB"/>
              <a:t> specifying the covered statistics/ indicators, their timeliness, frequency, seasonal and working day adjustment, etc.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GB"/>
              <a:t>The data templates should be designed as </a:t>
            </a:r>
            <a:r>
              <a:rPr lang="en-GB">
                <a:solidFill>
                  <a:srgbClr val="990000"/>
                </a:solidFill>
              </a:rPr>
              <a:t>modular</a:t>
            </a:r>
            <a:r>
              <a:rPr lang="en-GB"/>
              <a:t> with a “Tier 1 module” for main aggregates and a “Tier 2 module” for detailed breakdowns; a further Tier module may refer to specificities of the economy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GB"/>
              <a:t>The </a:t>
            </a:r>
            <a:r>
              <a:rPr lang="en-GB">
                <a:solidFill>
                  <a:srgbClr val="990000"/>
                </a:solidFill>
              </a:rPr>
              <a:t>coordinated implementation of the PGIs and the data template for a core set of high frequency indicators</a:t>
            </a:r>
            <a:r>
              <a:rPr lang="en-GB"/>
              <a:t> as discussed by the UNSC is such a short-term pilot exercise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4F5DC-190E-4D3A-A151-41CA9244191C}" type="slidenum">
              <a:rPr lang="en-GB"/>
              <a:pPr/>
              <a:t>11</a:t>
            </a:fld>
            <a:endParaRPr lang="en-GB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35975" cy="981075"/>
          </a:xfrm>
        </p:spPr>
        <p:txBody>
          <a:bodyPr/>
          <a:lstStyle/>
          <a:p>
            <a:r>
              <a:rPr lang="en-GB" sz="2800"/>
              <a:t>Conclusions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642350" cy="5111750"/>
          </a:xfrm>
        </p:spPr>
        <p:txBody>
          <a:bodyPr/>
          <a:lstStyle/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>
                <a:solidFill>
                  <a:srgbClr val="990000"/>
                </a:solidFill>
              </a:rPr>
              <a:t>Official statistics</a:t>
            </a:r>
            <a:r>
              <a:rPr lang="en-GB"/>
              <a:t> is called upon </a:t>
            </a:r>
            <a:r>
              <a:rPr lang="en-GB">
                <a:solidFill>
                  <a:srgbClr val="990000"/>
                </a:solidFill>
              </a:rPr>
              <a:t>to support multilateral surveillance</a:t>
            </a:r>
            <a:r>
              <a:rPr lang="en-GB"/>
              <a:t> in a world of global imbalances and uneven global recovery 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/>
              <a:t>The international and national statistical authorities have the </a:t>
            </a:r>
            <a:r>
              <a:rPr lang="en-GB">
                <a:solidFill>
                  <a:srgbClr val="990000"/>
                </a:solidFill>
              </a:rPr>
              <a:t>technical and organisational means</a:t>
            </a:r>
            <a:r>
              <a:rPr lang="en-GB"/>
              <a:t> to master this challenge by close cooperation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/>
              <a:t>In addition to an agreed </a:t>
            </a:r>
            <a:r>
              <a:rPr lang="en-GB">
                <a:solidFill>
                  <a:srgbClr val="990000"/>
                </a:solidFill>
              </a:rPr>
              <a:t>medium- to longer-term vision for official statistics</a:t>
            </a:r>
            <a:r>
              <a:rPr lang="en-GB"/>
              <a:t>, limited </a:t>
            </a:r>
            <a:r>
              <a:rPr lang="en-GB">
                <a:solidFill>
                  <a:srgbClr val="990000"/>
                </a:solidFill>
              </a:rPr>
              <a:t>pilot exercises</a:t>
            </a:r>
            <a:r>
              <a:rPr lang="en-GB"/>
              <a:t> are needed in the short-term in order to exercise and prove effective international cooperation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461AF7-983E-4D54-951E-AFC84739611D}" type="slidenum">
              <a:rPr lang="en-GB"/>
              <a:pPr/>
              <a:t>2</a:t>
            </a:fld>
            <a:endParaRPr lang="en-GB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35975" cy="981075"/>
          </a:xfrm>
        </p:spPr>
        <p:txBody>
          <a:bodyPr/>
          <a:lstStyle/>
          <a:p>
            <a:r>
              <a:rPr lang="en-GB" sz="2800"/>
              <a:t>Overview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4752975"/>
          </a:xfrm>
        </p:spPr>
        <p:txBody>
          <a:bodyPr/>
          <a:lstStyle/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/>
              <a:t>Multilateral surveillance and policy coordination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/>
              <a:t>Status quo of official statistics – achievements and challenges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/>
              <a:t>Principal Global Indicators (PGIs)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/>
              <a:t>Harmonised reporting templates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4E13A-FC8B-47AE-AB62-6F418B7F0A97}" type="slidenum">
              <a:rPr lang="en-GB"/>
              <a:pPr/>
              <a:t>3</a:t>
            </a:fld>
            <a:endParaRPr lang="en-GB"/>
          </a:p>
        </p:txBody>
      </p:sp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35975" cy="981075"/>
          </a:xfrm>
        </p:spPr>
        <p:txBody>
          <a:bodyPr/>
          <a:lstStyle/>
          <a:p>
            <a:r>
              <a:rPr lang="en-GB" sz="2800"/>
              <a:t>Multilateral surveillance and policy coordination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642350" cy="5688012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</a:pPr>
            <a:endParaRPr lang="en-GB"/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/>
              <a:t>The financial and economic crisis illustrated the degree of interdependence among major economic areas in an </a:t>
            </a:r>
            <a:r>
              <a:rPr lang="en-GB">
                <a:solidFill>
                  <a:srgbClr val="990000"/>
                </a:solidFill>
              </a:rPr>
              <a:t>economically globalised world</a:t>
            </a:r>
            <a:r>
              <a:rPr lang="en-GB"/>
              <a:t> 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>
                <a:solidFill>
                  <a:srgbClr val="990000"/>
                </a:solidFill>
              </a:rPr>
              <a:t>Policy responses</a:t>
            </a:r>
            <a:r>
              <a:rPr lang="en-GB"/>
              <a:t> are still bound to be </a:t>
            </a:r>
            <a:r>
              <a:rPr lang="en-GB">
                <a:solidFill>
                  <a:srgbClr val="990000"/>
                </a:solidFill>
              </a:rPr>
              <a:t>national</a:t>
            </a:r>
            <a:r>
              <a:rPr lang="en-GB"/>
              <a:t> and only in exceptional cases supranational (e.g. European Central Bank)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>
                <a:solidFill>
                  <a:srgbClr val="990000"/>
                </a:solidFill>
              </a:rPr>
              <a:t>Multilateral policy responses</a:t>
            </a:r>
            <a:r>
              <a:rPr lang="en-GB"/>
              <a:t> are crucial for strong, sustainable and balanced growth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>
                <a:solidFill>
                  <a:srgbClr val="990000"/>
                </a:solidFill>
              </a:rPr>
              <a:t>Enhanced and globally-comparable</a:t>
            </a:r>
            <a:r>
              <a:rPr lang="en-GB"/>
              <a:t> </a:t>
            </a:r>
            <a:r>
              <a:rPr lang="en-GB">
                <a:solidFill>
                  <a:srgbClr val="990000"/>
                </a:solidFill>
              </a:rPr>
              <a:t>economic and financial statistics/indicators</a:t>
            </a:r>
            <a:r>
              <a:rPr lang="en-GB"/>
              <a:t> are needed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</a:pPr>
            <a:endParaRPr lang="en-GB"/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4473575" y="526097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GB" sz="1600">
              <a:solidFill>
                <a:srgbClr val="003399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D80F3-37F1-49BE-A1D4-9EBDA98888FA}" type="slidenum">
              <a:rPr lang="en-GB"/>
              <a:pPr/>
              <a:t>4</a:t>
            </a:fld>
            <a:endParaRPr lang="en-GB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35975" cy="981075"/>
          </a:xfrm>
        </p:spPr>
        <p:txBody>
          <a:bodyPr/>
          <a:lstStyle/>
          <a:p>
            <a:r>
              <a:rPr lang="en-GB" sz="2800"/>
              <a:t>Multilateral surveillance and policy coordination 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4681537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ct val="20000"/>
              </a:spcAft>
            </a:pPr>
            <a:r>
              <a:rPr lang="en-US">
                <a:solidFill>
                  <a:srgbClr val="990000"/>
                </a:solidFill>
              </a:rPr>
              <a:t>Group of 20 (G20) Leaders'</a:t>
            </a:r>
            <a:r>
              <a:rPr lang="en-US"/>
              <a:t> statement from Seoul summit on 11-12 November 2010: Persistently large imbalances, assessed against </a:t>
            </a:r>
            <a:r>
              <a:rPr lang="en-US">
                <a:solidFill>
                  <a:srgbClr val="990000"/>
                </a:solidFill>
              </a:rPr>
              <a:t>indicative guidelines</a:t>
            </a:r>
            <a:r>
              <a:rPr lang="en-US"/>
              <a:t> … warrant an assessment of their nature. … These indicative guidelines </a:t>
            </a:r>
            <a:r>
              <a:rPr lang="en-US">
                <a:solidFill>
                  <a:srgbClr val="990000"/>
                </a:solidFill>
              </a:rPr>
              <a:t>composed of a range of indicators</a:t>
            </a:r>
            <a:r>
              <a:rPr lang="en-US"/>
              <a:t> would serve as a mechanism to facilitate timely identification of large imbalances that require preventive and corrective actions to be taken.</a:t>
            </a:r>
            <a:endParaRPr lang="en-GB" u="sng"/>
          </a:p>
          <a:p>
            <a:pPr>
              <a:spcAft>
                <a:spcPct val="20000"/>
              </a:spcAft>
            </a:pPr>
            <a:r>
              <a:rPr lang="en-GB" u="sng"/>
              <a:t>Main requirements for official statistics</a:t>
            </a:r>
            <a:r>
              <a:rPr lang="en-GB"/>
              <a:t>:</a:t>
            </a:r>
          </a:p>
          <a:p>
            <a:pPr lvl="1">
              <a:spcAft>
                <a:spcPct val="20000"/>
              </a:spcAft>
            </a:pPr>
            <a:r>
              <a:rPr lang="en-GB">
                <a:solidFill>
                  <a:srgbClr val="990000"/>
                </a:solidFill>
              </a:rPr>
              <a:t>Comparable statistics/indicators for countries/ economic areas</a:t>
            </a:r>
            <a:r>
              <a:rPr lang="en-GB"/>
              <a:t> (e.g. </a:t>
            </a:r>
            <a:r>
              <a:rPr lang="en-US"/>
              <a:t>public debt and fiscal deficits; private savings rate, private debt; external imbalance</a:t>
            </a:r>
            <a:r>
              <a:rPr lang="en-GB"/>
              <a:t>)</a:t>
            </a:r>
          </a:p>
          <a:p>
            <a:pPr lvl="1">
              <a:spcAft>
                <a:spcPct val="20000"/>
              </a:spcAft>
            </a:pPr>
            <a:r>
              <a:rPr lang="en-GB">
                <a:solidFill>
                  <a:srgbClr val="990000"/>
                </a:solidFill>
              </a:rPr>
              <a:t>Easy accessibility</a:t>
            </a:r>
            <a:r>
              <a:rPr lang="en-GB"/>
              <a:t> of official statistics/indicators</a:t>
            </a:r>
          </a:p>
          <a:p>
            <a:pPr lvl="1">
              <a:spcAft>
                <a:spcPct val="20000"/>
              </a:spcAft>
            </a:pPr>
            <a:r>
              <a:rPr lang="en-GB">
                <a:solidFill>
                  <a:srgbClr val="990000"/>
                </a:solidFill>
              </a:rPr>
              <a:t>Global/G20 statistical aggregates</a:t>
            </a:r>
            <a:r>
              <a:rPr lang="en-GB"/>
              <a:t> (e.g. G20 GDP)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BCFA5-B94A-4C19-AAA4-76083DCC76D6}" type="slidenum">
              <a:rPr lang="en-GB"/>
              <a:pPr/>
              <a:t>5</a:t>
            </a:fld>
            <a:endParaRPr lang="en-GB"/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35975" cy="981075"/>
          </a:xfrm>
        </p:spPr>
        <p:txBody>
          <a:bodyPr/>
          <a:lstStyle/>
          <a:p>
            <a:r>
              <a:rPr lang="en-GB" sz="2800"/>
              <a:t>Status quo of official statistics - achievements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435975" cy="507365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GB"/>
              <a:t>Agreed and up-to-date </a:t>
            </a:r>
            <a:r>
              <a:rPr lang="en-GB">
                <a:solidFill>
                  <a:srgbClr val="990000"/>
                </a:solidFill>
              </a:rPr>
              <a:t>international statistical standards/methodology</a:t>
            </a:r>
            <a:r>
              <a:rPr lang="en-GB"/>
              <a:t> (e.g. 2008 SNA, BPM6)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US"/>
              <a:t>Fundamental Principles of Official Statistics</a:t>
            </a:r>
            <a:r>
              <a:rPr lang="en-GB"/>
              <a:t> and agreed </a:t>
            </a:r>
            <a:r>
              <a:rPr lang="en-GB">
                <a:solidFill>
                  <a:srgbClr val="990000"/>
                </a:solidFill>
              </a:rPr>
              <a:t>Quality frameworks</a:t>
            </a:r>
            <a:r>
              <a:rPr lang="en-GB"/>
              <a:t> (e.g. IMF DQAF, European Statistical System Code of Practice, ESCB public </a:t>
            </a:r>
            <a:r>
              <a:rPr lang="en-US"/>
              <a:t>commitment on European statistics</a:t>
            </a:r>
            <a:r>
              <a:rPr lang="en-GB"/>
              <a:t>)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GB"/>
              <a:t>Decades of </a:t>
            </a:r>
            <a:r>
              <a:rPr lang="en-GB">
                <a:solidFill>
                  <a:srgbClr val="990000"/>
                </a:solidFill>
              </a:rPr>
              <a:t>experience</a:t>
            </a:r>
            <a:r>
              <a:rPr lang="en-GB"/>
              <a:t> in compiling national statistics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GB">
                <a:solidFill>
                  <a:srgbClr val="990000"/>
                </a:solidFill>
              </a:rPr>
              <a:t>Statistical Data and Metadata eXchange (SDMX)</a:t>
            </a:r>
            <a:r>
              <a:rPr lang="en-GB"/>
              <a:t> sponsored by seven international and supranational organisations (ISOs) and supported by the UNSC</a:t>
            </a:r>
          </a:p>
          <a:p>
            <a:pPr>
              <a:lnSpc>
                <a:spcPct val="8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GB"/>
              <a:t>Excellent international and regional networks and governance (e.g. UNSC, IMF BOPCOM, OECD CSTAT, CCSA, IAG, IFC, CMFB) and partly </a:t>
            </a:r>
            <a:r>
              <a:rPr lang="en-GB">
                <a:solidFill>
                  <a:srgbClr val="990000"/>
                </a:solidFill>
              </a:rPr>
              <a:t>supranational governance</a:t>
            </a:r>
            <a:r>
              <a:rPr lang="en-GB"/>
              <a:t> (e.g. legislation by Eurostat &amp; European System of Central Banks)</a:t>
            </a:r>
          </a:p>
          <a:p>
            <a:pPr>
              <a:lnSpc>
                <a:spcPct val="80000"/>
              </a:lnSpc>
              <a:spcAft>
                <a:spcPct val="20000"/>
              </a:spcAft>
            </a:pPr>
            <a:endParaRPr lang="en-GB"/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ct val="50000"/>
              </a:spcAft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45C34-7294-4B2E-BC01-80A7A07B2469}" type="slidenum">
              <a:rPr lang="en-GB"/>
              <a:pPr/>
              <a:t>6</a:t>
            </a:fld>
            <a:endParaRPr lang="en-GB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35975" cy="981075"/>
          </a:xfrm>
        </p:spPr>
        <p:txBody>
          <a:bodyPr/>
          <a:lstStyle/>
          <a:p>
            <a:r>
              <a:rPr lang="en-GB" sz="2800"/>
              <a:t>Status quo of official statistics - challenges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12875"/>
            <a:ext cx="8435975" cy="4425950"/>
          </a:xfrm>
        </p:spPr>
        <p:txBody>
          <a:bodyPr/>
          <a:lstStyle/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GB">
                <a:solidFill>
                  <a:srgbClr val="990000"/>
                </a:solidFill>
              </a:rPr>
              <a:t>Statistical requirements</a:t>
            </a:r>
            <a:r>
              <a:rPr lang="en-GB"/>
              <a:t> should be</a:t>
            </a:r>
            <a:r>
              <a:rPr lang="en-GB">
                <a:solidFill>
                  <a:srgbClr val="990000"/>
                </a:solidFill>
              </a:rPr>
              <a:t> agreed</a:t>
            </a:r>
            <a:r>
              <a:rPr lang="en-GB"/>
              <a:t> among ISOs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GB">
                <a:solidFill>
                  <a:srgbClr val="990000"/>
                </a:solidFill>
              </a:rPr>
              <a:t>Flow of data</a:t>
            </a:r>
            <a:r>
              <a:rPr lang="en-GB"/>
              <a:t> from the various national authorities to the respective various ISOs is </a:t>
            </a:r>
            <a:r>
              <a:rPr lang="en-GB">
                <a:solidFill>
                  <a:srgbClr val="990000"/>
                </a:solidFill>
              </a:rPr>
              <a:t>hardly discussed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GB">
                <a:solidFill>
                  <a:srgbClr val="990000"/>
                </a:solidFill>
              </a:rPr>
              <a:t>Compliance</a:t>
            </a:r>
            <a:r>
              <a:rPr lang="en-GB"/>
              <a:t> of national authorities with international statistical standards is </a:t>
            </a:r>
            <a:r>
              <a:rPr lang="en-GB">
                <a:solidFill>
                  <a:srgbClr val="990000"/>
                </a:solidFill>
              </a:rPr>
              <a:t>uneven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GB"/>
              <a:t>Almost </a:t>
            </a:r>
            <a:r>
              <a:rPr lang="en-GB">
                <a:solidFill>
                  <a:srgbClr val="990000"/>
                </a:solidFill>
              </a:rPr>
              <a:t>no</a:t>
            </a:r>
            <a:r>
              <a:rPr lang="en-GB"/>
              <a:t> (timely) </a:t>
            </a:r>
            <a:r>
              <a:rPr lang="en-GB">
                <a:solidFill>
                  <a:srgbClr val="990000"/>
                </a:solidFill>
              </a:rPr>
              <a:t>global/G20 aggregates</a:t>
            </a:r>
            <a:r>
              <a:rPr lang="en-GB"/>
              <a:t> (exceptions e.g. UN population, UN external trade, OECD GDP, OECD CPI, OECD unemployment)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GB"/>
              <a:t>Competition between </a:t>
            </a:r>
            <a:r>
              <a:rPr lang="en-GB">
                <a:solidFill>
                  <a:srgbClr val="990000"/>
                </a:solidFill>
              </a:rPr>
              <a:t>commercial data providers</a:t>
            </a:r>
            <a:r>
              <a:rPr lang="en-GB"/>
              <a:t> and </a:t>
            </a:r>
            <a:r>
              <a:rPr lang="en-GB">
                <a:solidFill>
                  <a:srgbClr val="990000"/>
                </a:solidFill>
              </a:rPr>
              <a:t>ISOs Statistics Departments</a:t>
            </a:r>
            <a:endParaRPr lang="en-GB"/>
          </a:p>
          <a:p>
            <a:pPr>
              <a:spcBef>
                <a:spcPct val="30000"/>
              </a:spcBef>
              <a:spcAft>
                <a:spcPct val="30000"/>
              </a:spcAft>
            </a:pP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97F122-A170-463D-BC1D-B42843E8052A}" type="slidenum">
              <a:rPr lang="en-GB"/>
              <a:pPr/>
              <a:t>7</a:t>
            </a:fld>
            <a:endParaRPr lang="en-GB"/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35975" cy="981075"/>
          </a:xfrm>
        </p:spPr>
        <p:txBody>
          <a:bodyPr/>
          <a:lstStyle/>
          <a:p>
            <a:r>
              <a:rPr lang="en-GB" sz="2800"/>
              <a:t>Principal Global Indicators (PGIs)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4895850"/>
          </a:xfrm>
        </p:spPr>
        <p:txBody>
          <a:bodyPr/>
          <a:lstStyle/>
          <a:p>
            <a:pPr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GB"/>
              <a:t>The PGIs</a:t>
            </a:r>
            <a:endParaRPr lang="en-US" u="sng"/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GB"/>
              <a:t>Are developed by </a:t>
            </a:r>
            <a:r>
              <a:rPr lang="en-GB">
                <a:solidFill>
                  <a:srgbClr val="990000"/>
                </a:solidFill>
              </a:rPr>
              <a:t>seven ISOs</a:t>
            </a:r>
            <a:r>
              <a:rPr lang="en-GB"/>
              <a:t> (BIS, ECB, Eurostat, IMF, OECD, World Bank and the UN) in the </a:t>
            </a:r>
            <a:r>
              <a:rPr lang="en-GB">
                <a:solidFill>
                  <a:srgbClr val="990000"/>
                </a:solidFill>
              </a:rPr>
              <a:t>Inter-Agency Group on Economic and Financial Developments (IAG)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GB"/>
              <a:t>Focus on the </a:t>
            </a:r>
            <a:r>
              <a:rPr lang="en-GB">
                <a:solidFill>
                  <a:srgbClr val="990000"/>
                </a:solidFill>
              </a:rPr>
              <a:t>G20 economies</a:t>
            </a:r>
            <a:r>
              <a:rPr lang="en-GB"/>
              <a:t> (and in the near future five additional Financial Stability Board (FSB) countries) and on </a:t>
            </a:r>
            <a:r>
              <a:rPr lang="en-GB">
                <a:solidFill>
                  <a:srgbClr val="990000"/>
                </a:solidFill>
              </a:rPr>
              <a:t>key</a:t>
            </a:r>
            <a:r>
              <a:rPr lang="en-GB"/>
              <a:t> economic and financial </a:t>
            </a:r>
            <a:r>
              <a:rPr lang="en-GB">
                <a:solidFill>
                  <a:srgbClr val="990000"/>
                </a:solidFill>
              </a:rPr>
              <a:t>statistics/indicators</a:t>
            </a:r>
          </a:p>
          <a:p>
            <a:pPr>
              <a:spcBef>
                <a:spcPct val="30000"/>
              </a:spcBef>
              <a:spcAft>
                <a:spcPct val="30000"/>
              </a:spcAft>
            </a:pPr>
            <a:r>
              <a:rPr lang="en-GB"/>
              <a:t>Website </a:t>
            </a:r>
            <a:r>
              <a:rPr lang="en-GB" u="sng">
                <a:solidFill>
                  <a:srgbClr val="990000"/>
                </a:solidFill>
                <a:hlinkClick r:id="rId2"/>
              </a:rPr>
              <a:t>http:www.principalglobalindicators.org/default.aspx</a:t>
            </a:r>
            <a:r>
              <a:rPr lang="en-GB"/>
              <a:t> is updated with statistics/indicators available in </a:t>
            </a:r>
            <a:r>
              <a:rPr lang="en-GB">
                <a:solidFill>
                  <a:srgbClr val="990000"/>
                </a:solidFill>
              </a:rPr>
              <a:t>existing databases of the supporting ISOs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endParaRPr lang="en-GB">
              <a:solidFill>
                <a:srgbClr val="99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D076B-15A4-40E7-B0EA-1EAA647A6D25}" type="slidenum">
              <a:rPr lang="en-GB"/>
              <a:pPr/>
              <a:t>8</a:t>
            </a:fld>
            <a:endParaRPr lang="en-GB"/>
          </a:p>
        </p:txBody>
      </p:sp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35975" cy="981075"/>
          </a:xfrm>
        </p:spPr>
        <p:txBody>
          <a:bodyPr/>
          <a:lstStyle/>
          <a:p>
            <a:r>
              <a:rPr lang="en-GB" sz="2800"/>
              <a:t>Principal Global Indicators (PGIs)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5256212"/>
          </a:xfrm>
        </p:spPr>
        <p:txBody>
          <a:bodyPr/>
          <a:lstStyle/>
          <a:p>
            <a:pPr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GB"/>
              <a:t>The PGIs</a:t>
            </a:r>
            <a:endParaRPr lang="en-GB">
              <a:solidFill>
                <a:srgbClr val="990000"/>
              </a:solidFill>
            </a:endParaRP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/>
              <a:t>Will become gradually</a:t>
            </a:r>
            <a:r>
              <a:rPr lang="en-GB">
                <a:solidFill>
                  <a:srgbClr val="990000"/>
                </a:solidFill>
              </a:rPr>
              <a:t> SDMX compliant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/>
              <a:t>Will be supported by </a:t>
            </a:r>
            <a:r>
              <a:rPr lang="en-GB">
                <a:solidFill>
                  <a:srgbClr val="990000"/>
                </a:solidFill>
              </a:rPr>
              <a:t>visualisation tools</a:t>
            </a:r>
            <a:r>
              <a:rPr lang="en-GB"/>
              <a:t> (e.g. </a:t>
            </a:r>
          </a:p>
          <a:p>
            <a:pPr>
              <a:spcBef>
                <a:spcPct val="50000"/>
              </a:spcBef>
              <a:spcAft>
                <a:spcPct val="50000"/>
              </a:spcAft>
              <a:buFontTx/>
              <a:buNone/>
            </a:pPr>
            <a:r>
              <a:rPr lang="en-GB"/>
              <a:t>	</a:t>
            </a:r>
            <a:r>
              <a:rPr lang="en-GB" u="sng">
                <a:hlinkClick r:id="rId2"/>
              </a:rPr>
              <a:t>http:kosis.kr/http://kosis.kr/nsportal/bulletin/html/index_eng.html#</a:t>
            </a:r>
            <a:r>
              <a:rPr lang="en-GB">
                <a:hlinkClick r:id="rId2"/>
              </a:rPr>
              <a:t>)</a:t>
            </a:r>
            <a:endParaRPr lang="en-GB"/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/>
              <a:t>Will be complemented by selected </a:t>
            </a:r>
            <a:r>
              <a:rPr lang="en-GB">
                <a:solidFill>
                  <a:srgbClr val="990000"/>
                </a:solidFill>
              </a:rPr>
              <a:t>global/G20 aggregates </a:t>
            </a:r>
            <a:r>
              <a:rPr lang="en-GB"/>
              <a:t>(e.g. GDP growth rates)</a:t>
            </a:r>
          </a:p>
          <a:p>
            <a:pPr>
              <a:spcBef>
                <a:spcPct val="50000"/>
              </a:spcBef>
              <a:spcAft>
                <a:spcPct val="50000"/>
              </a:spcAft>
            </a:pPr>
            <a:r>
              <a:rPr lang="en-GB"/>
              <a:t>May develop into a supporting tool of the </a:t>
            </a:r>
            <a:r>
              <a:rPr lang="en-GB">
                <a:solidFill>
                  <a:srgbClr val="990000"/>
                </a:solidFill>
              </a:rPr>
              <a:t>G20 Indicative Guidelines</a:t>
            </a:r>
            <a:endParaRPr lang="en-GB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501BF-0E12-4B63-96BB-FDB98D9E6B6F}" type="slidenum">
              <a:rPr lang="en-GB"/>
              <a:pPr/>
              <a:t>9</a:t>
            </a:fld>
            <a:endParaRPr lang="en-GB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981075"/>
          </a:xfrm>
        </p:spPr>
        <p:txBody>
          <a:bodyPr/>
          <a:lstStyle/>
          <a:p>
            <a:r>
              <a:rPr lang="en-GB" sz="2800"/>
              <a:t>PGIs – Envisaged Developments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642350" cy="50736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en-GB"/>
              <a:t>The</a:t>
            </a:r>
            <a:r>
              <a:rPr lang="en-GB">
                <a:solidFill>
                  <a:srgbClr val="990000"/>
                </a:solidFill>
              </a:rPr>
              <a:t> IAG</a:t>
            </a:r>
            <a:r>
              <a:rPr lang="en-GB"/>
              <a:t> enhances the PGIs by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GB">
                <a:solidFill>
                  <a:srgbClr val="990000"/>
                </a:solidFill>
              </a:rPr>
              <a:t>Harmonising the </a:t>
            </a:r>
            <a:r>
              <a:rPr lang="en-GB"/>
              <a:t>(detailed)</a:t>
            </a:r>
            <a:r>
              <a:rPr lang="en-GB">
                <a:solidFill>
                  <a:srgbClr val="990000"/>
                </a:solidFill>
              </a:rPr>
              <a:t> statistical requirements</a:t>
            </a:r>
            <a:r>
              <a:rPr lang="en-GB"/>
              <a:t> among the seven ISOs and across different statistics (a pilot project focuses on government finance statistics and its integration with e.g. securities issues statistics)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GB">
                <a:solidFill>
                  <a:srgbClr val="990000"/>
                </a:solidFill>
              </a:rPr>
              <a:t>Agreeing on the PGI data sources/flow</a:t>
            </a:r>
            <a:r>
              <a:rPr lang="en-GB"/>
              <a:t> among the seven ISOs and thereby the responsibilities for compliance monitoring (e.g. euro area country &gt; Eurostat/ECB &gt; OECD, BIS &gt; IMF, UN, World Bank)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GB"/>
              <a:t>Developing </a:t>
            </a:r>
            <a:r>
              <a:rPr lang="en-GB">
                <a:solidFill>
                  <a:srgbClr val="990000"/>
                </a:solidFill>
              </a:rPr>
              <a:t>SDMX data structure definitions</a:t>
            </a:r>
            <a:r>
              <a:rPr lang="en-GB"/>
              <a:t> for file transfers (push mode) or downloading of files from ISO or country websites (pull mode)</a:t>
            </a:r>
          </a:p>
          <a:p>
            <a:pPr>
              <a:lnSpc>
                <a:spcPct val="90000"/>
              </a:lnSpc>
              <a:spcBef>
                <a:spcPct val="30000"/>
              </a:spcBef>
              <a:spcAft>
                <a:spcPct val="30000"/>
              </a:spcAft>
            </a:pPr>
            <a:r>
              <a:rPr lang="en-GB">
                <a:solidFill>
                  <a:srgbClr val="990000"/>
                </a:solidFill>
              </a:rPr>
              <a:t>Involving</a:t>
            </a:r>
            <a:r>
              <a:rPr lang="en-GB"/>
              <a:t> the </a:t>
            </a:r>
            <a:r>
              <a:rPr lang="en-GB">
                <a:solidFill>
                  <a:srgbClr val="990000"/>
                </a:solidFill>
              </a:rPr>
              <a:t>G20 economies</a:t>
            </a:r>
            <a:r>
              <a:rPr lang="en-GB"/>
              <a:t> where needed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ct val="50000"/>
              </a:spcAft>
            </a:pP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-Template_white">
  <a:themeElements>
    <a:clrScheme name="Presentation-Template_whi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-Template_whit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-Template_whi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-Template_whi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Template_whi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Template_whi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Template_whi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Template_whi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-Template_whi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</TotalTime>
  <Words>842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Gill Sans MT</vt:lpstr>
      <vt:lpstr>Arial</vt:lpstr>
      <vt:lpstr>Presentation-Template_white</vt:lpstr>
      <vt:lpstr>Briefing on the work of the Inter-Agency Group on Economic and Financial Statistics   - Envisaged Developments -  </vt:lpstr>
      <vt:lpstr>Overview</vt:lpstr>
      <vt:lpstr>Multilateral surveillance and policy coordination</vt:lpstr>
      <vt:lpstr>Multilateral surveillance and policy coordination </vt:lpstr>
      <vt:lpstr>Status quo of official statistics - achievements</vt:lpstr>
      <vt:lpstr>Status quo of official statistics - challenges</vt:lpstr>
      <vt:lpstr>Principal Global Indicators (PGIs)</vt:lpstr>
      <vt:lpstr>Principal Global Indicators (PGIs)</vt:lpstr>
      <vt:lpstr>PGIs – Envisaged Developments</vt:lpstr>
      <vt:lpstr>Harmonised reporting templates</vt:lpstr>
      <vt:lpstr>Conclusions</vt:lpstr>
    </vt:vector>
  </TitlesOfParts>
  <Company>European Central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  Title of presentation  Title of presentation</dc:title>
  <dc:creator/>
  <cp:lastModifiedBy>akitili</cp:lastModifiedBy>
  <cp:revision>210</cp:revision>
  <dcterms:created xsi:type="dcterms:W3CDTF">2007-05-23T08:27:23Z</dcterms:created>
  <dcterms:modified xsi:type="dcterms:W3CDTF">2011-02-20T17:41:14Z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580612185</vt:i4>
  </property>
  <property fmtid="{D5CDD505-2E9C-101B-9397-08002B2CF9AE}" pid="3" name="_NewReviewCycle">
    <vt:lpwstr/>
  </property>
  <property fmtid="{D5CDD505-2E9C-101B-9397-08002B2CF9AE}" pid="4" name="_EmailSubject">
    <vt:lpwstr> IAG Presentation at the UNSC meeting in New York</vt:lpwstr>
  </property>
  <property fmtid="{D5CDD505-2E9C-101B-9397-08002B2CF9AE}" pid="5" name="_AuthorEmail">
    <vt:lpwstr>AKitili@imf.org</vt:lpwstr>
  </property>
  <property fmtid="{D5CDD505-2E9C-101B-9397-08002B2CF9AE}" pid="6" name="_AuthorEmailDisplayName">
    <vt:lpwstr>Kitili, Andrew Ndeti</vt:lpwstr>
  </property>
</Properties>
</file>